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  <p:sldMasterId id="2147484152" r:id="rId2"/>
  </p:sldMasterIdLst>
  <p:sldIdLst>
    <p:sldId id="261" r:id="rId3"/>
    <p:sldId id="348" r:id="rId4"/>
    <p:sldId id="349" r:id="rId5"/>
    <p:sldId id="262" r:id="rId6"/>
    <p:sldId id="257" r:id="rId7"/>
    <p:sldId id="294" r:id="rId8"/>
    <p:sldId id="363" r:id="rId9"/>
    <p:sldId id="258" r:id="rId10"/>
    <p:sldId id="352" r:id="rId11"/>
    <p:sldId id="264" r:id="rId12"/>
    <p:sldId id="356" r:id="rId13"/>
    <p:sldId id="265" r:id="rId14"/>
    <p:sldId id="366" r:id="rId15"/>
    <p:sldId id="357" r:id="rId16"/>
    <p:sldId id="358" r:id="rId17"/>
    <p:sldId id="354" r:id="rId18"/>
    <p:sldId id="266" r:id="rId19"/>
    <p:sldId id="325" r:id="rId20"/>
    <p:sldId id="309" r:id="rId21"/>
    <p:sldId id="361" r:id="rId22"/>
    <p:sldId id="362" r:id="rId23"/>
    <p:sldId id="360" r:id="rId24"/>
    <p:sldId id="270" r:id="rId25"/>
    <p:sldId id="351" r:id="rId26"/>
    <p:sldId id="322" r:id="rId27"/>
    <p:sldId id="290" r:id="rId28"/>
    <p:sldId id="344" r:id="rId29"/>
    <p:sldId id="364" r:id="rId30"/>
    <p:sldId id="345" r:id="rId31"/>
    <p:sldId id="313" r:id="rId32"/>
    <p:sldId id="314" r:id="rId33"/>
    <p:sldId id="315" r:id="rId34"/>
    <p:sldId id="316" r:id="rId35"/>
    <p:sldId id="317" r:id="rId36"/>
    <p:sldId id="318" r:id="rId37"/>
    <p:sldId id="321" r:id="rId38"/>
    <p:sldId id="365" r:id="rId3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41" autoAdjust="0"/>
    <p:restoredTop sz="94660"/>
  </p:normalViewPr>
  <p:slideViewPr>
    <p:cSldViewPr>
      <p:cViewPr>
        <p:scale>
          <a:sx n="75" d="100"/>
          <a:sy n="75" d="100"/>
        </p:scale>
        <p:origin x="-990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062101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7446012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850687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6588849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6419415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8455280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1436279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232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78755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9006666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144882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402ABD5-1ABA-4A55-AE2D-1CF1B57A4AA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5A2FDD0-CAEF-4A4F-A916-A432FAA432AA}" type="datetimeFigureOut">
              <a:rPr lang="es-MX" smtClean="0"/>
              <a:t>05/12/2016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ransition spd="slow">
    <p:cover/>
  </p:transition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402ABD5-1ABA-4A55-AE2D-1CF1B57A4AA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5A2FDD0-CAEF-4A4F-A916-A432FAA432AA}" type="datetimeFigureOut">
              <a:rPr lang="es-MX" smtClean="0">
                <a:solidFill>
                  <a:srgbClr val="DFDCB7"/>
                </a:solidFill>
              </a:rPr>
              <a:pPr/>
              <a:t>05/12/2016</a:t>
            </a:fld>
            <a:endParaRPr lang="es-MX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7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ransition spd="slow">
    <p:cover/>
  </p:transition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-22818"/>
            <a:ext cx="9144000" cy="1291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dirty="0" smtClean="0"/>
              <a:t>|</a:t>
            </a:r>
            <a:endParaRPr lang="es-MX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228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110184"/>
            <a:ext cx="2285999" cy="104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843951"/>
            <a:ext cx="8280919" cy="3457257"/>
          </a:xfrm>
        </p:spPr>
        <p:txBody>
          <a:bodyPr>
            <a:noAutofit/>
          </a:bodyPr>
          <a:lstStyle/>
          <a:p>
            <a:r>
              <a:rPr lang="es-MX" sz="4400" b="1" dirty="0" smtClean="0">
                <a:solidFill>
                  <a:schemeClr val="tx1"/>
                </a:solidFill>
                <a:latin typeface="Algerian" panose="04020705040A02060702" pitchFamily="82" charset="0"/>
                <a:cs typeface="Aldhabi" panose="01000000000000000000" pitchFamily="2" charset="-78"/>
              </a:rPr>
              <a:t/>
            </a:r>
            <a:br>
              <a:rPr lang="es-MX" sz="4400" b="1" dirty="0" smtClean="0">
                <a:solidFill>
                  <a:schemeClr val="tx1"/>
                </a:solidFill>
                <a:latin typeface="Algerian" panose="04020705040A02060702" pitchFamily="82" charset="0"/>
                <a:cs typeface="Aldhabi" panose="01000000000000000000" pitchFamily="2" charset="-78"/>
              </a:rPr>
            </a:br>
            <a:r>
              <a:rPr lang="es-MX" sz="4400" b="1" dirty="0">
                <a:solidFill>
                  <a:schemeClr val="tx1"/>
                </a:solidFill>
                <a:latin typeface="Algerian" panose="04020705040A02060702" pitchFamily="82" charset="0"/>
                <a:cs typeface="Aldhabi" panose="01000000000000000000" pitchFamily="2" charset="-78"/>
              </a:rPr>
              <a:t/>
            </a:r>
            <a:br>
              <a:rPr lang="es-MX" sz="4400" b="1" dirty="0">
                <a:solidFill>
                  <a:schemeClr val="tx1"/>
                </a:solidFill>
                <a:latin typeface="Algerian" panose="04020705040A02060702" pitchFamily="82" charset="0"/>
                <a:cs typeface="Aldhabi" panose="01000000000000000000" pitchFamily="2" charset="-78"/>
              </a:rPr>
            </a:br>
            <a:r>
              <a:rPr lang="es-MX" sz="4400" b="1" dirty="0" smtClean="0">
                <a:solidFill>
                  <a:schemeClr val="tx1"/>
                </a:solidFill>
                <a:latin typeface="Algerian" panose="04020705040A02060702" pitchFamily="82" charset="0"/>
                <a:cs typeface="Aldhabi" panose="01000000000000000000" pitchFamily="2" charset="-78"/>
              </a:rPr>
              <a:t/>
            </a:r>
            <a:br>
              <a:rPr lang="es-MX" sz="4400" b="1" dirty="0" smtClean="0">
                <a:solidFill>
                  <a:schemeClr val="tx1"/>
                </a:solidFill>
                <a:latin typeface="Algerian" panose="04020705040A02060702" pitchFamily="82" charset="0"/>
                <a:cs typeface="Aldhabi" panose="01000000000000000000" pitchFamily="2" charset="-78"/>
              </a:rPr>
            </a:br>
            <a:endParaRPr lang="es-MX" sz="4400" b="1" dirty="0">
              <a:solidFill>
                <a:schemeClr val="tx1"/>
              </a:solidFill>
              <a:latin typeface="Algerian" panose="04020705040A02060702" pitchFamily="82" charset="0"/>
              <a:cs typeface="Aldhabi" panose="01000000000000000000" pitchFamily="2" charset="-78"/>
            </a:endParaRPr>
          </a:p>
        </p:txBody>
      </p:sp>
      <p:sp>
        <p:nvSpPr>
          <p:cNvPr id="7" name="2 Rectángulo"/>
          <p:cNvSpPr/>
          <p:nvPr/>
        </p:nvSpPr>
        <p:spPr>
          <a:xfrm>
            <a:off x="26384" y="3983137"/>
            <a:ext cx="9144000" cy="2677656"/>
          </a:xfrm>
          <a:prstGeom prst="rect">
            <a:avLst/>
          </a:prstGeom>
          <a:noFill/>
          <a:effectLst>
            <a:reflection stA="0" endPos="60000" dist="50800" dir="5400000" sy="-100000" algn="bl" rotWithShape="0"/>
            <a:softEdge rad="0"/>
          </a:effectLst>
        </p:spPr>
        <p:txBody>
          <a:bodyPr wrap="square">
            <a:spAutoFit/>
          </a:bodyPr>
          <a:lstStyle/>
          <a:p>
            <a:pPr algn="ctr"/>
            <a:endParaRPr lang="es-MX" sz="4000" dirty="0">
              <a:solidFill>
                <a:prstClr val="black"/>
              </a:solidFill>
              <a:latin typeface="Algerian" panose="04020705040A02060702" pitchFamily="82" charset="0"/>
              <a:ea typeface="+mj-ea"/>
              <a:cs typeface="+mj-cs"/>
            </a:endParaRPr>
          </a:p>
          <a:p>
            <a:pPr algn="ctr"/>
            <a:endParaRPr lang="es-MX" sz="4000" dirty="0" smtClean="0">
              <a:solidFill>
                <a:prstClr val="black"/>
              </a:solidFill>
              <a:latin typeface="Algerian" panose="04020705040A02060702" pitchFamily="82" charset="0"/>
              <a:ea typeface="+mj-ea"/>
              <a:cs typeface="+mj-cs"/>
            </a:endParaRPr>
          </a:p>
          <a:p>
            <a:pPr algn="ctr"/>
            <a:r>
              <a:rPr lang="es-MX" sz="4800" dirty="0" smtClean="0">
                <a:solidFill>
                  <a:schemeClr val="bg1"/>
                </a:solidFill>
                <a:effectLst>
                  <a:outerShdw blurRad="76200" dist="50800" dir="5280000" sx="106000" sy="106000" algn="ctr" rotWithShape="0">
                    <a:srgbClr val="000000">
                      <a:alpha val="82000"/>
                    </a:srgbClr>
                  </a:outerShdw>
                  <a:reflection stA="45000" endPos="15000" dist="50800" dir="5400000" sy="-100000" algn="bl" rotWithShape="0"/>
                </a:effectLst>
                <a:latin typeface="Algerian" panose="04020705040A02060702" pitchFamily="82" charset="0"/>
                <a:ea typeface="+mj-ea"/>
                <a:cs typeface="+mj-cs"/>
              </a:rPr>
              <a:t>SALUD PÚBLICA MUNICIPAL</a:t>
            </a:r>
          </a:p>
          <a:p>
            <a:pPr algn="ctr"/>
            <a:endParaRPr lang="es-MX" sz="4000" dirty="0" smtClean="0">
              <a:solidFill>
                <a:prstClr val="black"/>
              </a:solidFill>
              <a:latin typeface="Algerian" panose="04020705040A02060702" pitchFamily="82" charset="0"/>
              <a:ea typeface="+mj-ea"/>
              <a:cs typeface="+mj-cs"/>
            </a:endParaRPr>
          </a:p>
        </p:txBody>
      </p:sp>
      <p:sp>
        <p:nvSpPr>
          <p:cNvPr id="8" name="2 Rectángulo"/>
          <p:cNvSpPr/>
          <p:nvPr/>
        </p:nvSpPr>
        <p:spPr>
          <a:xfrm>
            <a:off x="0" y="1412776"/>
            <a:ext cx="9144000" cy="707886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>
            <a:spAutoFit/>
          </a:bodyPr>
          <a:lstStyle/>
          <a:p>
            <a:pPr algn="ctr"/>
            <a:r>
              <a:rPr lang="es-MX" sz="4000" dirty="0" smtClean="0">
                <a:solidFill>
                  <a:prstClr val="black"/>
                </a:solidFill>
                <a:effectLst>
                  <a:outerShdw blurRad="50800" dir="5400000" algn="ctr" rotWithShape="0">
                    <a:schemeClr val="bg1">
                      <a:alpha val="82000"/>
                    </a:schemeClr>
                  </a:outerShdw>
                  <a:reflection endPos="3000" dist="50800" dir="5400000" sy="-100000" algn="bl" rotWithShape="0"/>
                </a:effectLst>
                <a:latin typeface="Algerian" panose="04020705040A02060702" pitchFamily="82" charset="0"/>
                <a:ea typeface="+mj-ea"/>
                <a:cs typeface="+mj-cs"/>
              </a:rPr>
              <a:t>EXPERIENCIAS EXITOSAS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51164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70892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chemeClr val="tx1"/>
                </a:solidFill>
                <a:latin typeface="Algerian" panose="04020705040A02060702" pitchFamily="82" charset="0"/>
              </a:rPr>
              <a:t>ACCIONES REALIZADAS</a:t>
            </a: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22818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17006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104" y="980728"/>
            <a:ext cx="8413327" cy="785476"/>
          </a:xfrm>
        </p:spPr>
        <p:txBody>
          <a:bodyPr>
            <a:noAutofit/>
          </a:bodyPr>
          <a:lstStyle/>
          <a:p>
            <a:pPr algn="ctr"/>
            <a:r>
              <a:rPr lang="es-MX" sz="32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ACCIONES REALIZADAS</a:t>
            </a:r>
            <a:endParaRPr lang="es-MX" sz="32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2339751" y="2181839"/>
            <a:ext cx="3946484" cy="46896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Tx/>
            </a:pPr>
            <a:r>
              <a:rPr lang="es-MX" sz="1600" dirty="0">
                <a:latin typeface="Bookman Old Style" pitchFamily="18" charset="0"/>
              </a:rPr>
              <a:t>DENUNCIAS ATENDIDAS</a:t>
            </a:r>
            <a:r>
              <a:rPr lang="es-MX" sz="1600" dirty="0" smtClean="0">
                <a:latin typeface="Bookman Old Style" pitchFamily="18" charset="0"/>
              </a:rPr>
              <a:t>.</a:t>
            </a:r>
            <a:endParaRPr lang="es-MX" sz="1600" dirty="0">
              <a:latin typeface="Bookman Old Style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352531" y="3031252"/>
            <a:ext cx="3802469" cy="3805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buClrTx/>
            </a:pPr>
            <a:r>
              <a:rPr lang="es-MX" sz="1600" dirty="0">
                <a:latin typeface="Bookman Old Style" pitchFamily="18" charset="0"/>
              </a:rPr>
              <a:t>NOTIFICACIONES ENTREGADAS.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31358" y="3645024"/>
            <a:ext cx="6444813" cy="3784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buClrTx/>
            </a:pPr>
            <a:r>
              <a:rPr lang="es-MX" sz="1600" dirty="0">
                <a:latin typeface="Bookman Old Style" pitchFamily="18" charset="0"/>
              </a:rPr>
              <a:t>LOCALIDADES VISITADAS CON MONITOREO DE COLORO.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628675" y="4278659"/>
            <a:ext cx="4666564" cy="50405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Tx/>
            </a:pPr>
            <a:r>
              <a:rPr lang="es-MX" sz="1600" dirty="0">
                <a:latin typeface="Bookman Old Style" pitchFamily="18" charset="0"/>
              </a:rPr>
              <a:t>BARRIOS DE COMITÁN VISITADOS.</a:t>
            </a:r>
          </a:p>
        </p:txBody>
      </p:sp>
    </p:spTree>
    <p:extLst>
      <p:ext uri="{BB962C8B-B14F-4D97-AF65-F5344CB8AC3E}">
        <p14:creationId xmlns:p14="http://schemas.microsoft.com/office/powerpoint/2010/main" val="13639647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08520" y="894855"/>
            <a:ext cx="9073008" cy="571136"/>
          </a:xfrm>
        </p:spPr>
        <p:txBody>
          <a:bodyPr>
            <a:normAutofit/>
          </a:bodyPr>
          <a:lstStyle/>
          <a:p>
            <a:pPr algn="ctr"/>
            <a:r>
              <a:rPr lang="es-MX" sz="2700" dirty="0" smtClean="0">
                <a:solidFill>
                  <a:schemeClr val="tx1"/>
                </a:solidFill>
                <a:latin typeface="Algerian" panose="04020705040A02060702" pitchFamily="82" charset="0"/>
                <a:cs typeface="Arial" pitchFamily="34" charset="0"/>
              </a:rPr>
              <a:t>LOCALIDADES </a:t>
            </a:r>
            <a:r>
              <a:rPr lang="es-MX" sz="2700" dirty="0">
                <a:solidFill>
                  <a:schemeClr val="tx1"/>
                </a:solidFill>
                <a:latin typeface="Algerian" panose="04020705040A02060702" pitchFamily="82" charset="0"/>
                <a:cs typeface="Arial" pitchFamily="34" charset="0"/>
              </a:rPr>
              <a:t>VISITADAS CON MONITOREO DE COLORO</a:t>
            </a: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9449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6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8" y="1465991"/>
            <a:ext cx="3837012" cy="268308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6" y="1457483"/>
            <a:ext cx="3840832" cy="265739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65991"/>
            <a:ext cx="3851994" cy="265739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320616"/>
            <a:ext cx="4464496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107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-22818"/>
            <a:ext cx="9144000" cy="1291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dirty="0" smtClean="0">
                <a:solidFill>
                  <a:srgbClr val="FFFFFF"/>
                </a:solidFill>
              </a:rPr>
              <a:t>|</a:t>
            </a:r>
            <a:endParaRPr lang="es-MX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228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110184"/>
            <a:ext cx="2285999" cy="104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1" y="3212976"/>
            <a:ext cx="5472608" cy="2088232"/>
          </a:xfrm>
        </p:spPr>
        <p:txBody>
          <a:bodyPr>
            <a:noAutofit/>
          </a:bodyPr>
          <a:lstStyle/>
          <a:p>
            <a:r>
              <a:rPr lang="es-MX" sz="4400" b="1" dirty="0" smtClean="0">
                <a:solidFill>
                  <a:schemeClr val="tx1"/>
                </a:solidFill>
                <a:latin typeface="Algerian" panose="04020705040A02060702" pitchFamily="82" charset="0"/>
                <a:cs typeface="Aldhabi" panose="01000000000000000000" pitchFamily="2" charset="-78"/>
              </a:rPr>
              <a:t/>
            </a:r>
            <a:br>
              <a:rPr lang="es-MX" sz="4400" b="1" dirty="0" smtClean="0">
                <a:solidFill>
                  <a:schemeClr val="tx1"/>
                </a:solidFill>
                <a:latin typeface="Algerian" panose="04020705040A02060702" pitchFamily="82" charset="0"/>
                <a:cs typeface="Aldhabi" panose="01000000000000000000" pitchFamily="2" charset="-78"/>
              </a:rPr>
            </a:br>
            <a:endParaRPr lang="es-MX" sz="4400" b="1" dirty="0">
              <a:solidFill>
                <a:schemeClr val="tx1"/>
              </a:solidFill>
              <a:latin typeface="Algerian" panose="04020705040A02060702" pitchFamily="82" charset="0"/>
              <a:cs typeface="Aldhabi" panose="01000000000000000000" pitchFamily="2" charset="-78"/>
            </a:endParaRPr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pic>
        <p:nvPicPr>
          <p:cNvPr id="1026" name="Picture 2" descr="E:\Mapa de Bares SI\MAPA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"/>
          <a:stretch/>
        </p:blipFill>
        <p:spPr bwMode="auto">
          <a:xfrm>
            <a:off x="0" y="1156374"/>
            <a:ext cx="9144000" cy="58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9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0672" y="894855"/>
            <a:ext cx="7772400" cy="65251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  <a:cs typeface="Arial" pitchFamily="34" charset="0"/>
              </a:rPr>
              <a:t>OPERATIVOS </a:t>
            </a:r>
            <a:endParaRPr lang="es-MX" sz="4000" dirty="0">
              <a:solidFill>
                <a:schemeClr val="tx1"/>
              </a:solidFill>
              <a:latin typeface="Algerian" panose="04020705040A02060702" pitchFamily="82" charset="0"/>
              <a:cs typeface="Arial" pitchFamily="34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9449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6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8" y="1465991"/>
            <a:ext cx="3837012" cy="26830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79" y="1465991"/>
            <a:ext cx="3851993" cy="268308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8" y="4149080"/>
            <a:ext cx="3840832" cy="257031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-912" r="36488" b="912"/>
          <a:stretch/>
        </p:blipFill>
        <p:spPr>
          <a:xfrm rot="5400000">
            <a:off x="5181921" y="3508238"/>
            <a:ext cx="2570308" cy="385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168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0672" y="894855"/>
            <a:ext cx="7772400" cy="65251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  <a:cs typeface="Arial" pitchFamily="34" charset="0"/>
              </a:rPr>
              <a:t>ACCIONES</a:t>
            </a:r>
            <a:endParaRPr lang="es-MX" sz="4000" dirty="0">
              <a:solidFill>
                <a:schemeClr val="tx1"/>
              </a:solidFill>
              <a:latin typeface="Algerian" panose="04020705040A02060702" pitchFamily="82" charset="0"/>
              <a:cs typeface="Arial" pitchFamily="34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9449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6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" y="1465991"/>
            <a:ext cx="3820616" cy="26830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88" y="1465991"/>
            <a:ext cx="3951784" cy="26830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88" y="4149080"/>
            <a:ext cx="3951784" cy="26028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" y="4149080"/>
            <a:ext cx="3820616" cy="26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187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44700" y="306896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  <a:cs typeface="Arial" pitchFamily="34" charset="0"/>
              </a:rPr>
              <a:t>ATENCIONES</a:t>
            </a:r>
            <a:endParaRPr lang="es-MX" sz="4000" dirty="0">
              <a:solidFill>
                <a:schemeClr val="tx1"/>
              </a:solidFill>
              <a:latin typeface="Algerian" panose="04020705040A02060702" pitchFamily="82" charset="0"/>
              <a:cs typeface="Arial" pitchFamily="34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9449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6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4" y="4149080"/>
            <a:ext cx="3482080" cy="232138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456384" cy="2304256"/>
          </a:xfrm>
          <a:prstGeom prst="rect">
            <a:avLst/>
          </a:prstGeom>
        </p:spPr>
      </p:pic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40683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1748737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SOLICITUDES</a:t>
            </a:r>
            <a:endParaRPr lang="es-MX" sz="4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7273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3925069" cy="247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6" y="1196752"/>
            <a:ext cx="4032448" cy="263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38455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385" y="908720"/>
            <a:ext cx="8363272" cy="1728192"/>
          </a:xfrm>
        </p:spPr>
        <p:txBody>
          <a:bodyPr>
            <a:noAutofit/>
          </a:bodyPr>
          <a:lstStyle/>
          <a:p>
            <a:pPr algn="ctr"/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Descacharrizacion </a:t>
            </a:r>
            <a:b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 y </a:t>
            </a:r>
            <a:b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fumigaciones</a:t>
            </a:r>
            <a:endParaRPr lang="es-MX" sz="4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876" y="-27384"/>
            <a:ext cx="1724781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17" y="2852936"/>
            <a:ext cx="7272808" cy="325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461758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pic>
        <p:nvPicPr>
          <p:cNvPr id="10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6" y="79976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623844" y="1034865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ARRANQUE DESCACHARRIZACION</a:t>
            </a:r>
            <a:endParaRPr lang="es-MX" sz="2800" u="sng" dirty="0">
              <a:latin typeface="Eras Bold ITC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84632" y="1733965"/>
            <a:ext cx="4055320" cy="228182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13 Rectángulo"/>
          <p:cNvSpPr/>
          <p:nvPr/>
        </p:nvSpPr>
        <p:spPr>
          <a:xfrm>
            <a:off x="4283968" y="1710645"/>
            <a:ext cx="4067363" cy="230514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14 Rectángulo"/>
          <p:cNvSpPr/>
          <p:nvPr/>
        </p:nvSpPr>
        <p:spPr>
          <a:xfrm>
            <a:off x="84632" y="4305113"/>
            <a:ext cx="4055320" cy="2436255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305112"/>
            <a:ext cx="4067362" cy="24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480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 txBox="1">
            <a:spLocks/>
          </p:cNvSpPr>
          <p:nvPr/>
        </p:nvSpPr>
        <p:spPr>
          <a:xfrm>
            <a:off x="26384" y="-166834"/>
            <a:ext cx="9144000" cy="1435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endParaRPr lang="es-MX" sz="1600" b="1" dirty="0" smtClean="0"/>
          </a:p>
          <a:p>
            <a:pPr marL="114300" indent="0" algn="ctr">
              <a:buFont typeface="Arial" pitchFamily="34" charset="0"/>
              <a:buNone/>
            </a:pPr>
            <a:endParaRPr lang="es-MX" sz="800" b="1" dirty="0" smtClean="0"/>
          </a:p>
          <a:p>
            <a:pPr marL="114300" indent="0" algn="ctr">
              <a:buFont typeface="Arial" pitchFamily="34" charset="0"/>
              <a:buNone/>
            </a:pPr>
            <a:r>
              <a:rPr lang="es-MX" sz="1600" b="1" dirty="0" smtClean="0"/>
              <a:t>H. AYUNTAMIENTO MUNICIPAL CONSTITUCIONAL</a:t>
            </a:r>
            <a:endParaRPr lang="es-MX" sz="1600" dirty="0" smtClean="0"/>
          </a:p>
          <a:p>
            <a:pPr marL="114300" indent="0" algn="ctr">
              <a:buFont typeface="Arial" pitchFamily="34" charset="0"/>
              <a:buNone/>
            </a:pPr>
            <a:r>
              <a:rPr lang="es-MX" sz="1600" b="1" dirty="0" smtClean="0"/>
              <a:t>COMITÁN DE DOMÍNGUEZ CHIAPAS 2015-2018</a:t>
            </a:r>
            <a:endParaRPr lang="es-MX" sz="1600" dirty="0" smtClean="0"/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606" y="1991503"/>
            <a:ext cx="8259598" cy="3885769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es-ES_tradnl" sz="2000" dirty="0" smtClean="0">
                <a:latin typeface="Bookman Old Style" pitchFamily="18" charset="0"/>
                <a:cs typeface="Aharoni" pitchFamily="2" charset="-79"/>
              </a:rPr>
              <a:t>Comitán se </a:t>
            </a:r>
            <a:r>
              <a:rPr lang="es-ES_tradnl" sz="2000" dirty="0">
                <a:latin typeface="Bookman Old Style" pitchFamily="18" charset="0"/>
                <a:cs typeface="Aharoni" pitchFamily="2" charset="-79"/>
              </a:rPr>
              <a:t>ubica en la zona sur del estado de Chiapas,  </a:t>
            </a:r>
            <a:endParaRPr lang="es-ES_tradnl" sz="2000" dirty="0" smtClean="0">
              <a:latin typeface="Bookman Old Style" pitchFamily="18" charset="0"/>
              <a:cs typeface="Aharoni" pitchFamily="2" charset="-79"/>
            </a:endParaRPr>
          </a:p>
          <a:p>
            <a:pPr marL="114300" indent="0" algn="just">
              <a:buNone/>
            </a:pPr>
            <a:r>
              <a:rPr lang="es-ES_tradnl" sz="2000" dirty="0">
                <a:latin typeface="Bookman Old Style" pitchFamily="18" charset="0"/>
                <a:cs typeface="Aharoni" pitchFamily="2" charset="-79"/>
              </a:rPr>
              <a:t>T</a:t>
            </a:r>
            <a:r>
              <a:rPr lang="es-ES_tradnl" sz="2000" dirty="0" smtClean="0">
                <a:latin typeface="Bookman Old Style" pitchFamily="18" charset="0"/>
                <a:cs typeface="Aharoni" pitchFamily="2" charset="-79"/>
              </a:rPr>
              <a:t>iene </a:t>
            </a:r>
            <a:r>
              <a:rPr lang="es-ES_tradnl" sz="2000" dirty="0">
                <a:latin typeface="Bookman Old Style" pitchFamily="18" charset="0"/>
                <a:cs typeface="Aharoni" pitchFamily="2" charset="-79"/>
              </a:rPr>
              <a:t>una  superficie territorial  de  9,546.13  Km²,  </a:t>
            </a:r>
            <a:endParaRPr lang="es-ES_tradnl" sz="2000" dirty="0" smtClean="0">
              <a:latin typeface="Bookman Old Style" pitchFamily="18" charset="0"/>
              <a:cs typeface="Aharoni" pitchFamily="2" charset="-79"/>
            </a:endParaRPr>
          </a:p>
          <a:p>
            <a:pPr marL="114300" indent="0" algn="just">
              <a:buNone/>
            </a:pPr>
            <a:r>
              <a:rPr lang="es-ES_tradnl" sz="2000" dirty="0">
                <a:latin typeface="Bookman Old Style" pitchFamily="18" charset="0"/>
                <a:cs typeface="Aharoni" pitchFamily="2" charset="-79"/>
              </a:rPr>
              <a:t>E</a:t>
            </a:r>
            <a:r>
              <a:rPr lang="es-ES_tradnl" sz="2000" dirty="0" smtClean="0">
                <a:latin typeface="Bookman Old Style" pitchFamily="18" charset="0"/>
                <a:cs typeface="Aharoni" pitchFamily="2" charset="-79"/>
              </a:rPr>
              <a:t>stá </a:t>
            </a:r>
            <a:r>
              <a:rPr lang="es-ES_tradnl" sz="2000" dirty="0">
                <a:latin typeface="Bookman Old Style" pitchFamily="18" charset="0"/>
                <a:cs typeface="Aharoni" pitchFamily="2" charset="-79"/>
              </a:rPr>
              <a:t>conformado por 268 </a:t>
            </a:r>
            <a:r>
              <a:rPr lang="es-ES_tradnl" sz="2000" dirty="0" smtClean="0">
                <a:latin typeface="Bookman Old Style" pitchFamily="18" charset="0"/>
                <a:cs typeface="Aharoni" pitchFamily="2" charset="-79"/>
              </a:rPr>
              <a:t>Localidades</a:t>
            </a:r>
            <a:r>
              <a:rPr lang="es-ES_tradnl" sz="2000" dirty="0">
                <a:latin typeface="Bookman Old Style" pitchFamily="18" charset="0"/>
                <a:cs typeface="Aharoni" pitchFamily="2" charset="-79"/>
              </a:rPr>
              <a:t>, </a:t>
            </a:r>
            <a:r>
              <a:rPr lang="es-ES_tradnl" sz="2000" dirty="0">
                <a:latin typeface="Bookman Old Style" pitchFamily="18" charset="0"/>
                <a:cs typeface="Aharoni" pitchFamily="2" charset="-79"/>
              </a:rPr>
              <a:t>N</a:t>
            </a:r>
            <a:r>
              <a:rPr lang="es-ES_tradnl" sz="2000" dirty="0" smtClean="0">
                <a:latin typeface="Bookman Old Style" pitchFamily="18" charset="0"/>
                <a:cs typeface="Aharoni" pitchFamily="2" charset="-79"/>
              </a:rPr>
              <a:t>umero de barrios 140    </a:t>
            </a:r>
            <a:r>
              <a:rPr lang="es-ES_tradnl" sz="2000" dirty="0">
                <a:latin typeface="Bookman Old Style" pitchFamily="18" charset="0"/>
                <a:cs typeface="Aharoni" pitchFamily="2" charset="-79"/>
              </a:rPr>
              <a:t>tiene una población de 156,143 </a:t>
            </a:r>
            <a:r>
              <a:rPr lang="es-ES_tradnl" sz="2000" dirty="0" smtClean="0">
                <a:latin typeface="Bookman Old Style" pitchFamily="18" charset="0"/>
                <a:cs typeface="Aharoni" pitchFamily="2" charset="-79"/>
              </a:rPr>
              <a:t>habitantes.</a:t>
            </a:r>
          </a:p>
          <a:p>
            <a:pPr marL="114300" indent="0" algn="just">
              <a:buNone/>
            </a:pPr>
            <a:r>
              <a:rPr lang="es-ES_tradnl" sz="2000" dirty="0" smtClean="0">
                <a:latin typeface="Bookman Old Style" pitchFamily="18" charset="0"/>
                <a:cs typeface="Aharoni" pitchFamily="2" charset="-79"/>
              </a:rPr>
              <a:t>Cuenta con 15.44% de </a:t>
            </a:r>
            <a:r>
              <a:rPr lang="es-ES_tradnl" sz="2000" dirty="0" smtClean="0">
                <a:latin typeface="Bookman Old Style" pitchFamily="18" charset="0"/>
                <a:cs typeface="Aharoni" pitchFamily="2" charset="-79"/>
              </a:rPr>
              <a:t>población </a:t>
            </a:r>
            <a:r>
              <a:rPr lang="es-ES_tradnl" sz="2000" dirty="0" smtClean="0">
                <a:latin typeface="Bookman Old Style" pitchFamily="18" charset="0"/>
                <a:cs typeface="Aharoni" pitchFamily="2" charset="-79"/>
              </a:rPr>
              <a:t>indígena.</a:t>
            </a:r>
            <a:endParaRPr lang="es-ES_tradnl" sz="2000" dirty="0">
              <a:latin typeface="Bookman Old Style" pitchFamily="18" charset="0"/>
              <a:cs typeface="Aharoni" pitchFamily="2" charset="-79"/>
            </a:endParaRPr>
          </a:p>
          <a:p>
            <a:pPr marL="114300" indent="0" algn="just">
              <a:buNone/>
            </a:pPr>
            <a:endParaRPr lang="es-MX" sz="1700" dirty="0" smtClean="0">
              <a:latin typeface="Bookman Old Style" pitchFamily="18" charset="0"/>
              <a:cs typeface="Aharoni" pitchFamily="2" charset="-79"/>
            </a:endParaRPr>
          </a:p>
          <a:p>
            <a:pPr marL="114300" indent="0" algn="just">
              <a:buNone/>
            </a:pPr>
            <a:endParaRPr lang="es-MX" sz="1700" dirty="0">
              <a:latin typeface="Bookman Old Style" pitchFamily="18" charset="0"/>
              <a:cs typeface="Aharoni" pitchFamily="2" charset="-79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67544" y="119675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u="sng" dirty="0" smtClean="0">
                <a:latin typeface="Eras Bold ITC" pitchFamily="34" charset="0"/>
                <a:cs typeface="Aharoni" pitchFamily="2" charset="-79"/>
              </a:rPr>
              <a:t>UBICACIÓN DEMOGRÁFICA</a:t>
            </a:r>
            <a:r>
              <a:rPr lang="es-MX" sz="3600" dirty="0" smtClean="0">
                <a:latin typeface="Aharoni" pitchFamily="2" charset="-79"/>
                <a:cs typeface="Aharoni" pitchFamily="2" charset="-79"/>
              </a:rPr>
              <a:t> </a:t>
            </a:r>
            <a:endParaRPr lang="es-MX" sz="36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8304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otón de acción: Volver 11">
            <a:hlinkClick r:id="rId4" action="ppaction://hlinksldjump" highlightClick="1"/>
          </p:cNvPr>
          <p:cNvSpPr/>
          <p:nvPr/>
        </p:nvSpPr>
        <p:spPr>
          <a:xfrm rot="16200000">
            <a:off x="7692588" y="6117540"/>
            <a:ext cx="360040" cy="455567"/>
          </a:xfrm>
          <a:prstGeom prst="actionButtonRetur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00853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pic>
        <p:nvPicPr>
          <p:cNvPr id="10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6" y="79976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683568" y="139361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DESCACHARRIZACION EN MERCADOS </a:t>
            </a:r>
            <a:endParaRPr lang="es-MX" sz="2800" u="sng" dirty="0">
              <a:latin typeface="Eras Bold IT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5171" y="2791651"/>
            <a:ext cx="3761654" cy="24482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1133" y="2503619"/>
            <a:ext cx="3761654" cy="30243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5547" y="2609525"/>
            <a:ext cx="3761654" cy="28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021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pic>
        <p:nvPicPr>
          <p:cNvPr id="10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6" y="79976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6384" y="974009"/>
            <a:ext cx="836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DESCACHARRIZACION EN PANTEONES </a:t>
            </a:r>
            <a:endParaRPr lang="es-MX" sz="2800" u="sng" dirty="0">
              <a:latin typeface="Eras Bold ITC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90" y="1458807"/>
            <a:ext cx="4206045" cy="25566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8" y="4068234"/>
            <a:ext cx="3918225" cy="25832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1" y="1457045"/>
            <a:ext cx="3922913" cy="26111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90" y="4068234"/>
            <a:ext cx="4206045" cy="25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801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pic>
        <p:nvPicPr>
          <p:cNvPr id="10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6" y="79976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623844" y="1034865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DESCACHARRIZACION</a:t>
            </a:r>
            <a:endParaRPr lang="es-MX" sz="2800" u="sng" dirty="0">
              <a:latin typeface="Eras Bold IT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" y="1710645"/>
            <a:ext cx="4192853" cy="23051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" y="4015786"/>
            <a:ext cx="4150133" cy="23924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00" y="1732578"/>
            <a:ext cx="4235332" cy="22832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00" y="4015785"/>
            <a:ext cx="4229428" cy="23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60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9216" y="917848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CAMPAÑAS MÉDICAS</a:t>
            </a:r>
            <a:endParaRPr lang="es-MX" sz="4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" y="1920156"/>
            <a:ext cx="7772400" cy="45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65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104" y="1131356"/>
            <a:ext cx="8413327" cy="785476"/>
          </a:xfrm>
        </p:spPr>
        <p:txBody>
          <a:bodyPr>
            <a:noAutofit/>
          </a:bodyPr>
          <a:lstStyle/>
          <a:p>
            <a:pPr algn="ctr"/>
            <a:r>
              <a:rPr lang="es-MX" sz="32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Barrios y localidades beneficiados</a:t>
            </a:r>
            <a:endParaRPr lang="es-MX" sz="32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39552" y="1988166"/>
            <a:ext cx="3672408" cy="245371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MX" sz="1600" b="1" kern="50" dirty="0" smtClean="0">
                <a:latin typeface="Arial"/>
                <a:ea typeface="Calibri"/>
                <a:cs typeface="Times New Roman"/>
              </a:rPr>
              <a:t>BARRIOS: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GUADALUPE CONCEPCIÓN.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GUADALUPE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CHICHIMA.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LOS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MAGUEYES.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EL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XXV.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BELISARIO DOMÍNGUEZ 1ª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SECCIÓN.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EL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CEDRO.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algn="just"/>
            <a:endParaRPr lang="es-MX" sz="1600" kern="5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598384" y="1988292"/>
            <a:ext cx="3341340" cy="257149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MX" sz="1600" b="1" kern="50" dirty="0" smtClean="0">
                <a:latin typeface="Arial"/>
                <a:ea typeface="Calibri"/>
                <a:cs typeface="Times New Roman"/>
              </a:rPr>
              <a:t>LOCALIDADES: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FRANCISCO J.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MUJICA.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CORRALA.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JUSNAJAB LA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LAGUNA.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SAN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RAFAEL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JOCOM.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LOS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RIEGOS.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SAN CARALAMPIO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SAPUGANA.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EL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PRADO.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00974" y="4656903"/>
            <a:ext cx="3338750" cy="76264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MX" sz="1600" b="1" kern="50" dirty="0" smtClean="0">
                <a:latin typeface="Arial"/>
                <a:ea typeface="Calibri"/>
                <a:cs typeface="Times New Roman"/>
              </a:rPr>
              <a:t>MERCADO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:</a:t>
            </a:r>
          </a:p>
          <a:p>
            <a:pPr algn="just"/>
            <a:r>
              <a:rPr lang="es-MX" sz="1600" kern="50" dirty="0" smtClean="0">
                <a:latin typeface="Arial"/>
                <a:ea typeface="Calibri"/>
                <a:cs typeface="Times New Roman"/>
              </a:rPr>
              <a:t>CENTRAL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DE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ABASTO.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598384" y="5516664"/>
            <a:ext cx="3338750" cy="10015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MX" sz="1600" b="1" kern="50" dirty="0" smtClean="0">
                <a:latin typeface="Arial"/>
                <a:ea typeface="Calibri"/>
                <a:cs typeface="Times New Roman"/>
              </a:rPr>
              <a:t>ALBERGES:</a:t>
            </a:r>
            <a:endParaRPr lang="es-MX" sz="1600" kern="50" dirty="0" smtClean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VINO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CELESTIAL.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UN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CAMINO HACIA LA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LUZ.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39552" y="4601830"/>
            <a:ext cx="3672408" cy="191633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es-MX" sz="1600" kern="50" dirty="0" smtClean="0">
              <a:latin typeface="Arial"/>
              <a:ea typeface="Calibri"/>
              <a:cs typeface="Times New Roman"/>
            </a:endParaRPr>
          </a:p>
          <a:p>
            <a:pPr algn="just"/>
            <a:r>
              <a:rPr lang="es-MX" sz="1600" b="1" kern="50" dirty="0" smtClean="0">
                <a:latin typeface="Arial"/>
                <a:ea typeface="Calibri"/>
                <a:cs typeface="Times New Roman"/>
              </a:rPr>
              <a:t>RANCHERÍAS: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SAN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FRANCISCO EL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RINCÓN.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SEÑOR DEL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POZO.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BUENA VISTA GRACIAS A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DIOS.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algn="just"/>
            <a:endParaRPr lang="es-MX" sz="1600" kern="50" dirty="0"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95224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36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719572" y="1124744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PLATICA DE PEDICULOSIS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355976" y="4333638"/>
            <a:ext cx="4043676" cy="237113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Rectángulo"/>
          <p:cNvSpPr/>
          <p:nvPr/>
        </p:nvSpPr>
        <p:spPr>
          <a:xfrm>
            <a:off x="4355976" y="1791981"/>
            <a:ext cx="4043676" cy="239764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Rectángulo"/>
          <p:cNvSpPr/>
          <p:nvPr/>
        </p:nvSpPr>
        <p:spPr>
          <a:xfrm rot="10800000">
            <a:off x="179512" y="3379275"/>
            <a:ext cx="3960440" cy="2425988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15685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204864"/>
            <a:ext cx="7772400" cy="2376264"/>
          </a:xfrm>
        </p:spPr>
        <p:txBody>
          <a:bodyPr>
            <a:noAutofit/>
          </a:bodyPr>
          <a:lstStyle/>
          <a:p>
            <a:pPr algn="ctr"/>
            <a:r>
              <a:rPr lang="es-MX" sz="45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CONSULTAS REALIZADAS </a:t>
            </a:r>
            <a:br>
              <a:rPr lang="es-MX" sz="4500" dirty="0" smtClean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es-MX" sz="45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EN LA ZONA DE TOLERANCIA </a:t>
            </a:r>
            <a:endParaRPr lang="es-MX" sz="45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956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08215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4" y="1142905"/>
            <a:ext cx="8362040" cy="422918"/>
          </a:xfrm>
        </p:spPr>
        <p:txBody>
          <a:bodyPr>
            <a:noAutofit/>
          </a:bodyPr>
          <a:lstStyle/>
          <a:p>
            <a:pPr algn="ctr"/>
            <a:r>
              <a:rPr lang="es-MX" sz="28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REUNION DE LA ZONA DE TOLERANCIA</a:t>
            </a:r>
            <a:endParaRPr lang="es-MX" sz="28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20758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4" y="1565823"/>
            <a:ext cx="3922278" cy="25112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4" y="4158111"/>
            <a:ext cx="3922278" cy="25180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04" y="1565823"/>
            <a:ext cx="4181020" cy="25112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04" y="4158110"/>
            <a:ext cx="4181020" cy="251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81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42905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VERIFICACIONES </a:t>
            </a:r>
            <a:endParaRPr lang="es-MX" sz="4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20758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48082"/>
            <a:ext cx="6768752" cy="35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213766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104" y="1131356"/>
            <a:ext cx="8413327" cy="785476"/>
          </a:xfrm>
        </p:spPr>
        <p:txBody>
          <a:bodyPr>
            <a:noAutofit/>
          </a:bodyPr>
          <a:lstStyle/>
          <a:p>
            <a:pPr algn="ctr"/>
            <a:r>
              <a:rPr lang="es-MX" sz="48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PLATICAS INFORMATIVAS </a:t>
            </a:r>
            <a:endParaRPr lang="es-MX" sz="48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99592" y="3805772"/>
            <a:ext cx="3312368" cy="8620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ALBERGES “Manejo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de Emociones y Sentimientos”</a:t>
            </a:r>
            <a:endParaRPr lang="es-MX" sz="1600" kern="50" dirty="0">
              <a:ea typeface="Calibri"/>
              <a:cs typeface="Times New Roman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57324" y="1983400"/>
            <a:ext cx="3354636" cy="52843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ESCUELAS ”Pediculosis”</a:t>
            </a:r>
            <a:endParaRPr lang="es-MX" sz="1600" kern="50" dirty="0">
              <a:ea typeface="Calibri"/>
              <a:cs typeface="Times New Roman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70619" y="2748905"/>
            <a:ext cx="3341341" cy="86409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ALBERGES Alcoholismo</a:t>
            </a:r>
            <a:endParaRPr lang="es-MX" sz="1600" kern="5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“Prevención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de recaídas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”</a:t>
            </a:r>
            <a:endParaRPr lang="es-MX" sz="1600" kern="50" dirty="0">
              <a:ea typeface="Calibri"/>
              <a:cs typeface="Times New Roman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70620" y="4816130"/>
            <a:ext cx="3341340" cy="86409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ALBERGES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Capacitación de acuerdo a la NORMA OFICIAL MEXICANA 028</a:t>
            </a:r>
            <a:endParaRPr lang="es-MX" sz="1600" kern="50" dirty="0">
              <a:ea typeface="Calibri"/>
              <a:cs typeface="Times New Roman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644008" y="1983399"/>
            <a:ext cx="3384374" cy="8482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ALBERGES Y ESCUELAS Platica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“Prevención de Adicciones”</a:t>
            </a:r>
            <a:endParaRPr lang="es-MX" sz="1600" kern="50" dirty="0">
              <a:ea typeface="Calibri"/>
              <a:cs typeface="Times New Roman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44008" y="2966356"/>
            <a:ext cx="3384375" cy="161477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PUBLICO EN GENERAL FERIA DE LA SALUD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de la información con módulos de Salud Municipal, CENTRA Comitán, Equidad de genero</a:t>
            </a:r>
            <a:endParaRPr lang="es-MX" sz="1600" kern="50" dirty="0">
              <a:ea typeface="Calibri"/>
              <a:cs typeface="Times New Roman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644008" y="4768504"/>
            <a:ext cx="3384374" cy="91172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ALBERGES Y ESCUELAS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Atención </a:t>
            </a:r>
            <a:r>
              <a:rPr lang="es-MX" sz="1600" kern="50" dirty="0">
                <a:latin typeface="Arial"/>
                <a:ea typeface="Calibri"/>
                <a:cs typeface="Times New Roman"/>
              </a:rPr>
              <a:t>Psicológica al público</a:t>
            </a:r>
            <a:endParaRPr lang="es-MX" sz="1600" kern="5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77893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 txBox="1">
            <a:spLocks/>
          </p:cNvSpPr>
          <p:nvPr/>
        </p:nvSpPr>
        <p:spPr>
          <a:xfrm>
            <a:off x="26384" y="-166834"/>
            <a:ext cx="9144000" cy="1435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endParaRPr lang="es-MX" sz="1600" b="1" dirty="0" smtClean="0"/>
          </a:p>
          <a:p>
            <a:pPr marL="114300" indent="0" algn="ctr">
              <a:buFont typeface="Arial" pitchFamily="34" charset="0"/>
              <a:buNone/>
            </a:pPr>
            <a:endParaRPr lang="es-MX" sz="800" b="1" dirty="0" smtClean="0"/>
          </a:p>
          <a:p>
            <a:pPr marL="114300" indent="0" algn="ctr">
              <a:buFont typeface="Arial" pitchFamily="34" charset="0"/>
              <a:buNone/>
            </a:pPr>
            <a:r>
              <a:rPr lang="es-MX" sz="1600" b="1" dirty="0" smtClean="0"/>
              <a:t>H. AYUNTAMIENTO MUNICIPAL CONSTITUCIONAL</a:t>
            </a:r>
            <a:endParaRPr lang="es-MX" sz="1600" dirty="0" smtClean="0"/>
          </a:p>
          <a:p>
            <a:pPr marL="114300" indent="0" algn="ctr">
              <a:buFont typeface="Arial" pitchFamily="34" charset="0"/>
              <a:buNone/>
            </a:pPr>
            <a:r>
              <a:rPr lang="es-MX" sz="1600" b="1" dirty="0" smtClean="0"/>
              <a:t>COMITÁN DE DOMÍNGUEZ CHIAPAS 2015-2018</a:t>
            </a:r>
            <a:endParaRPr lang="es-MX" sz="1600" dirty="0" smtClean="0"/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699" y="2564904"/>
            <a:ext cx="8640960" cy="4464496"/>
          </a:xfrm>
        </p:spPr>
        <p:txBody>
          <a:bodyPr>
            <a:normAutofit/>
          </a:bodyPr>
          <a:lstStyle/>
          <a:p>
            <a:pPr marL="324000" lvl="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Integración del Comité </a:t>
            </a:r>
            <a:r>
              <a:rPr lang="es-MX" sz="2000" dirty="0">
                <a:latin typeface="Bookman Old Style" pitchFamily="18" charset="0"/>
                <a:cs typeface="Aharoni" pitchFamily="2" charset="-79"/>
              </a:rPr>
              <a:t>M</a:t>
            </a: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unicipal de Salud.</a:t>
            </a:r>
          </a:p>
          <a:p>
            <a:pPr marL="324000" lvl="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endParaRPr lang="es-MX" sz="2000" dirty="0" smtClean="0">
              <a:latin typeface="Bookman Old Style" pitchFamily="18" charset="0"/>
              <a:cs typeface="Aharoni" pitchFamily="2" charset="-79"/>
            </a:endParaRPr>
          </a:p>
          <a:p>
            <a:pPr marL="32400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Reuniones con organizaciones.</a:t>
            </a:r>
          </a:p>
          <a:p>
            <a:pPr marL="32400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endParaRPr lang="es-MX" sz="2000" dirty="0" smtClean="0">
              <a:latin typeface="Bookman Old Style" pitchFamily="18" charset="0"/>
              <a:cs typeface="Aharoni" pitchFamily="2" charset="-79"/>
            </a:endParaRPr>
          </a:p>
          <a:p>
            <a:pPr marL="324000" indent="-34290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Reuniones con el Comité de Salud.</a:t>
            </a:r>
          </a:p>
          <a:p>
            <a:pPr marL="324000" indent="-34290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endParaRPr lang="es-MX" sz="2000" dirty="0" smtClean="0">
              <a:latin typeface="Bookman Old Style" pitchFamily="18" charset="0"/>
              <a:cs typeface="Aharoni" pitchFamily="2" charset="-79"/>
            </a:endParaRPr>
          </a:p>
          <a:p>
            <a:pPr marL="32400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Reuniones con Zona de Tolerancia.</a:t>
            </a:r>
          </a:p>
          <a:p>
            <a:pPr marL="32400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endParaRPr lang="es-MX" sz="2000" dirty="0" smtClean="0">
              <a:latin typeface="Bookman Old Style" pitchFamily="18" charset="0"/>
              <a:cs typeface="Aharoni" pitchFamily="2" charset="-79"/>
            </a:endParaRPr>
          </a:p>
          <a:p>
            <a:pPr marL="32400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 Reuniones con sociedades protectoras de animales.</a:t>
            </a:r>
          </a:p>
          <a:p>
            <a:pPr marL="32400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endParaRPr lang="es-MX" sz="2000" dirty="0" smtClean="0">
              <a:latin typeface="Bookman Old Style" pitchFamily="18" charset="0"/>
              <a:cs typeface="Aharoni" pitchFamily="2" charset="-79"/>
            </a:endParaRPr>
          </a:p>
          <a:p>
            <a:pPr marL="324000" algn="just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 Reuniones con propietarios de bares y establecimientos.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88032" y="1120002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u="sng" dirty="0" smtClean="0">
                <a:latin typeface="Eras Bold ITC" pitchFamily="34" charset="0"/>
                <a:cs typeface="Aharoni" pitchFamily="2" charset="-79"/>
              </a:rPr>
              <a:t>LA PARTICIPACIÓN MUNICIPAL COMO   EJE IMPULSOR DE LA SALUD PÚBLICA EN LAS MEDIDAS DE PREVENCIÓN</a:t>
            </a:r>
            <a:r>
              <a:rPr lang="es-MX" sz="2000" dirty="0" smtClean="0">
                <a:latin typeface="Aharoni" pitchFamily="2" charset="-79"/>
                <a:cs typeface="Aharoni" pitchFamily="2" charset="-79"/>
              </a:rPr>
              <a:t> </a:t>
            </a:r>
            <a:endParaRPr lang="es-MX" sz="2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8304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1 CuadroTexto"/>
          <p:cNvSpPr txBox="1"/>
          <p:nvPr/>
        </p:nvSpPr>
        <p:spPr>
          <a:xfrm>
            <a:off x="143509" y="2046141"/>
            <a:ext cx="832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u="sng" dirty="0" smtClean="0">
                <a:latin typeface="Eras Bold ITC" pitchFamily="34" charset="0"/>
                <a:cs typeface="Aharoni" pitchFamily="2" charset="-79"/>
              </a:rPr>
              <a:t>ESTRATEGIAS</a:t>
            </a:r>
            <a:endParaRPr lang="es-MX" sz="20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12039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10" y="-37979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" y="137805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715870" y="159099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CAMPAÑA MEDICA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123728" y="4356638"/>
            <a:ext cx="4008167" cy="217163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Rectángulo"/>
          <p:cNvSpPr/>
          <p:nvPr/>
        </p:nvSpPr>
        <p:spPr>
          <a:xfrm>
            <a:off x="4443622" y="2208462"/>
            <a:ext cx="3872793" cy="205163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Rectángulo"/>
          <p:cNvSpPr/>
          <p:nvPr/>
        </p:nvSpPr>
        <p:spPr>
          <a:xfrm>
            <a:off x="251520" y="2208463"/>
            <a:ext cx="3744416" cy="205163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79983" y="-53529"/>
            <a:ext cx="9144000" cy="2083666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82099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10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99800" y="928739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CAMPAÑA MEDICA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283968" y="4005064"/>
            <a:ext cx="4105778" cy="266429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Rectángulo"/>
          <p:cNvSpPr/>
          <p:nvPr/>
        </p:nvSpPr>
        <p:spPr>
          <a:xfrm>
            <a:off x="179512" y="1909467"/>
            <a:ext cx="3960440" cy="2664296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0" y="-29801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119942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84" y="24986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57146" y="1007024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CAPACITACION</a:t>
            </a:r>
          </a:p>
          <a:p>
            <a:pPr algn="ctr"/>
            <a:r>
              <a:rPr lang="es-MX" sz="2800" u="sng" dirty="0" smtClean="0">
                <a:latin typeface="Eras Bold ITC" pitchFamily="34" charset="0"/>
              </a:rPr>
              <a:t>A ALBERGUES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51520" y="4434122"/>
            <a:ext cx="3654978" cy="225895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Rectángulo"/>
          <p:cNvSpPr/>
          <p:nvPr/>
        </p:nvSpPr>
        <p:spPr>
          <a:xfrm>
            <a:off x="4139952" y="3134989"/>
            <a:ext cx="4176464" cy="259826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Rectángulo"/>
          <p:cNvSpPr/>
          <p:nvPr/>
        </p:nvSpPr>
        <p:spPr>
          <a:xfrm>
            <a:off x="251520" y="2154587"/>
            <a:ext cx="3654978" cy="2219222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7160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10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99800" y="980728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CAMPAÑA MEDICA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51520" y="3061711"/>
            <a:ext cx="3816424" cy="205163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Rectángulo"/>
          <p:cNvSpPr/>
          <p:nvPr/>
        </p:nvSpPr>
        <p:spPr>
          <a:xfrm>
            <a:off x="4427986" y="2035893"/>
            <a:ext cx="3909164" cy="205163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Rectángulo"/>
          <p:cNvSpPr/>
          <p:nvPr/>
        </p:nvSpPr>
        <p:spPr>
          <a:xfrm>
            <a:off x="4427985" y="4293096"/>
            <a:ext cx="3909164" cy="205163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84982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585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83568" y="476672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CAMPAÑA MEDICA</a:t>
            </a:r>
          </a:p>
          <a:p>
            <a:pPr algn="ctr"/>
            <a:r>
              <a:rPr lang="es-MX" sz="2800" u="sng" dirty="0" smtClean="0">
                <a:latin typeface="Eras Bold ITC" pitchFamily="34" charset="0"/>
              </a:rPr>
              <a:t>BARRIO LOS CIPRECES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61020" y="4228760"/>
            <a:ext cx="4022948" cy="229658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Rectángulo"/>
          <p:cNvSpPr/>
          <p:nvPr/>
        </p:nvSpPr>
        <p:spPr>
          <a:xfrm>
            <a:off x="4427984" y="2829770"/>
            <a:ext cx="3888432" cy="232742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Rectángulo"/>
          <p:cNvSpPr/>
          <p:nvPr/>
        </p:nvSpPr>
        <p:spPr>
          <a:xfrm>
            <a:off x="261020" y="1582467"/>
            <a:ext cx="4022948" cy="2273121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995360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988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09679" y="980728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CAMPAÑA MEDICA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334138" y="2056578"/>
            <a:ext cx="3966054" cy="223599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Rectángulo"/>
          <p:cNvSpPr/>
          <p:nvPr/>
        </p:nvSpPr>
        <p:spPr>
          <a:xfrm>
            <a:off x="4427984" y="4412619"/>
            <a:ext cx="3827652" cy="225674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Rectángulo"/>
          <p:cNvSpPr/>
          <p:nvPr/>
        </p:nvSpPr>
        <p:spPr>
          <a:xfrm>
            <a:off x="395536" y="4437112"/>
            <a:ext cx="3744416" cy="2256628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43758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49051" y="928739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CAMPAÑA DE VACUNACION</a:t>
            </a:r>
          </a:p>
          <a:p>
            <a:pPr algn="ctr"/>
            <a:r>
              <a:rPr lang="es-MX" sz="2800" u="sng" dirty="0" smtClean="0">
                <a:latin typeface="Eras Bold ITC" pitchFamily="34" charset="0"/>
              </a:rPr>
              <a:t>CANINA Y FELINA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4365104"/>
            <a:ext cx="3889638" cy="226766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Rectángulo"/>
          <p:cNvSpPr/>
          <p:nvPr/>
        </p:nvSpPr>
        <p:spPr>
          <a:xfrm>
            <a:off x="4285455" y="3145410"/>
            <a:ext cx="4073008" cy="235352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000" b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Rectángulo"/>
          <p:cNvSpPr/>
          <p:nvPr/>
        </p:nvSpPr>
        <p:spPr>
          <a:xfrm>
            <a:off x="179512" y="1952600"/>
            <a:ext cx="3889638" cy="219648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000" b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902626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GRACIAS POR SU ATENCIÓN</a:t>
            </a:r>
            <a:endParaRPr lang="es-MX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72108" y="5008612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dirty="0" smtClean="0"/>
              <a:t>MTRASS. MARTHA MAGDALENA CAMACHO VÁZQUEZ</a:t>
            </a:r>
          </a:p>
          <a:p>
            <a:r>
              <a:rPr lang="es-MX" sz="2000" dirty="0" smtClean="0"/>
              <a:t>SUBDIRECTORA DE SALUD PÚBLICA MUNICIPAL</a:t>
            </a:r>
          </a:p>
          <a:p>
            <a:r>
              <a:rPr lang="es-MX" sz="2000" dirty="0" smtClean="0"/>
              <a:t>COMITÁN, CHIAPAS.</a:t>
            </a:r>
          </a:p>
          <a:p>
            <a:r>
              <a:rPr lang="es-MX" sz="2000" dirty="0" smtClean="0"/>
              <a:t>E-mail:  </a:t>
            </a:r>
            <a:r>
              <a:rPr lang="es-MX" sz="2000" dirty="0" err="1" smtClean="0"/>
              <a:t>licmartha.camacho</a:t>
            </a:r>
            <a:r>
              <a:rPr lang="es-MX" sz="2000" dirty="0" smtClean="0"/>
              <a:t> @gmail.com</a:t>
            </a:r>
          </a:p>
          <a:p>
            <a:r>
              <a:rPr lang="es-MX" sz="2000" dirty="0" err="1" smtClean="0"/>
              <a:t>Cel</a:t>
            </a:r>
            <a:r>
              <a:rPr lang="es-MX" sz="2000" dirty="0" smtClean="0"/>
              <a:t>: 9631256528</a:t>
            </a:r>
            <a:endParaRPr lang="es-MX" sz="2000" dirty="0"/>
          </a:p>
        </p:txBody>
      </p:sp>
      <p:pic>
        <p:nvPicPr>
          <p:cNvPr id="1026" name="Picture 2" descr="Resultado de imagen para imagenes de motivac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9091" r="6584" b="12185"/>
          <a:stretch/>
        </p:blipFill>
        <p:spPr bwMode="auto">
          <a:xfrm>
            <a:off x="611560" y="1196752"/>
            <a:ext cx="7056784" cy="327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68440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contenido"/>
          <p:cNvSpPr txBox="1">
            <a:spLocks/>
          </p:cNvSpPr>
          <p:nvPr/>
        </p:nvSpPr>
        <p:spPr>
          <a:xfrm>
            <a:off x="26384" y="-166834"/>
            <a:ext cx="9144000" cy="1435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endParaRPr lang="es-MX" sz="1600" b="1" dirty="0" smtClean="0"/>
          </a:p>
          <a:p>
            <a:pPr marL="114300" indent="0" algn="ctr">
              <a:buFont typeface="Arial" pitchFamily="34" charset="0"/>
              <a:buNone/>
            </a:pPr>
            <a:endParaRPr lang="es-MX" sz="800" b="1" dirty="0" smtClean="0"/>
          </a:p>
          <a:p>
            <a:pPr marL="114300" indent="0" algn="ctr">
              <a:buFont typeface="Arial" pitchFamily="34" charset="0"/>
              <a:buNone/>
            </a:pPr>
            <a:r>
              <a:rPr lang="es-MX" sz="1600" b="1" dirty="0" smtClean="0"/>
              <a:t>H. AYUNTAMIENTO MUNICIPAL CONSTITUCIONAL</a:t>
            </a:r>
            <a:endParaRPr lang="es-MX" sz="1600" dirty="0" smtClean="0"/>
          </a:p>
          <a:p>
            <a:pPr marL="114300" indent="0" algn="ctr">
              <a:buFont typeface="Arial" pitchFamily="34" charset="0"/>
              <a:buNone/>
            </a:pPr>
            <a:r>
              <a:rPr lang="es-MX" sz="1600" b="1" dirty="0" smtClean="0"/>
              <a:t>COMITÁN DE DOMÍNGUEZ CHIAPAS 2015-2018</a:t>
            </a:r>
            <a:endParaRPr lang="es-MX" sz="1600" dirty="0" smtClean="0"/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988840"/>
            <a:ext cx="8229600" cy="4248472"/>
          </a:xfrm>
        </p:spPr>
        <p:txBody>
          <a:bodyPr>
            <a:normAutofit/>
          </a:bodyPr>
          <a:lstStyle/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Campañas de salud en barrios y comunidades.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Descacharrización, fumigación y abatización en barrios y </a:t>
            </a: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Localidades</a:t>
            </a: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, panteón municipal y panteón de localidades, patios limpios.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haroni" pitchFamily="2" charset="-79"/>
              </a:rPr>
              <a:t>Fomento sanitario.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2000" dirty="0" smtClean="0">
                <a:latin typeface="Bookman Old Style" pitchFamily="18" charset="0"/>
                <a:cs typeface="Arial" pitchFamily="34" charset="0"/>
              </a:rPr>
              <a:t>Fomento sanitario en establecimientos con venta de bebidas alcohólicas.</a:t>
            </a:r>
            <a:endParaRPr lang="es-MX" sz="2000" dirty="0" smtClean="0">
              <a:latin typeface="Eras Bold ITC" pitchFamily="34" charset="0"/>
              <a:cs typeface="Aharoni" pitchFamily="2" charset="-79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20758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" y="183073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6384" y="123043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ACCIONES</a:t>
            </a:r>
            <a:endParaRPr lang="es-MX" sz="2800" u="sng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146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5766" y="726515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Reuniones de trabajo</a:t>
            </a:r>
            <a:endParaRPr lang="es-MX" sz="4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54" y="1738945"/>
            <a:ext cx="3697607" cy="247111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5268"/>
            <a:ext cx="3744416" cy="24384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293096"/>
            <a:ext cx="3855302" cy="238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87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940768"/>
            <a:ext cx="8460432" cy="4800600"/>
          </a:xfrm>
        </p:spPr>
        <p:txBody>
          <a:bodyPr>
            <a:normAutofit/>
          </a:bodyPr>
          <a:lstStyle/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1800" dirty="0" smtClean="0">
                <a:latin typeface="Bookman Old Style" pitchFamily="18" charset="0"/>
              </a:rPr>
              <a:t>Reuniones con propietarios de los bares de la zona de tolerancia.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endParaRPr lang="es-MX" sz="1800" dirty="0" smtClean="0">
              <a:latin typeface="Bookman Old Style" pitchFamily="18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1800" dirty="0" smtClean="0">
                <a:latin typeface="Bookman Old Style" pitchFamily="18" charset="0"/>
              </a:rPr>
              <a:t>Reuniones con representantes de albergues.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endParaRPr lang="es-MX" sz="1800" dirty="0" smtClean="0">
              <a:latin typeface="Bookman Old Style" pitchFamily="18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1800" dirty="0" smtClean="0">
                <a:latin typeface="Bookman Old Style" pitchFamily="18" charset="0"/>
              </a:rPr>
              <a:t>Reuniones con lideres de organizaciones.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endParaRPr lang="es-MX" sz="1800" dirty="0" smtClean="0">
              <a:latin typeface="Bookman Old Style" pitchFamily="18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1800" dirty="0" smtClean="0">
                <a:latin typeface="Bookman Old Style" pitchFamily="18" charset="0"/>
              </a:rPr>
              <a:t>Reuniones con propietarios de bares.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endParaRPr lang="es-MX" sz="1800" dirty="0" smtClean="0">
              <a:latin typeface="Bookman Old Style" pitchFamily="18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1800" dirty="0" smtClean="0">
                <a:latin typeface="Bookman Old Style" pitchFamily="18" charset="0"/>
              </a:rPr>
              <a:t>Reuniones con los lideres de la central de abastos.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endParaRPr lang="es-MX" sz="1800" dirty="0" smtClean="0">
              <a:latin typeface="Bookman Old Style" pitchFamily="18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1800" dirty="0" smtClean="0">
                <a:latin typeface="Bookman Old Style" pitchFamily="18" charset="0"/>
              </a:rPr>
              <a:t>Reuniones con sociedades protectoras de animales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endParaRPr lang="es-MX" sz="1800" dirty="0" smtClean="0">
              <a:latin typeface="Bookman Old Style" pitchFamily="18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s-MX" sz="1800" dirty="0" smtClean="0">
                <a:latin typeface="Bookman Old Style" pitchFamily="18" charset="0"/>
              </a:rPr>
              <a:t>Reuniones con propietarios de negocios de la masa y la tortilla.</a:t>
            </a: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endParaRPr lang="es-MX" sz="1800" dirty="0">
              <a:latin typeface="Bookman Old Style" pitchFamily="18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endParaRPr lang="es-MX" sz="1800" dirty="0">
              <a:latin typeface="Bookman Old Style" pitchFamily="18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ü"/>
            </a:pPr>
            <a:endParaRPr lang="es-MX" sz="1800" dirty="0">
              <a:latin typeface="Bookman Old Style" pitchFamily="18" charset="0"/>
            </a:endParaRP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228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5496" y="103357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 dirty="0" smtClean="0">
                <a:latin typeface="Eras Bold ITC" pitchFamily="34" charset="0"/>
              </a:rPr>
              <a:t>ACCIONES</a:t>
            </a:r>
            <a:endParaRPr lang="es-MX" sz="2800" u="sng" dirty="0">
              <a:latin typeface="Eras Bold ITC" pitchFamily="34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6384" y="-166834"/>
            <a:ext cx="9144000" cy="1435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endParaRPr lang="es-MX" sz="1600" b="1" dirty="0" smtClean="0"/>
          </a:p>
          <a:p>
            <a:pPr marL="114300" indent="0" algn="ctr">
              <a:buFont typeface="Arial" pitchFamily="34" charset="0"/>
              <a:buNone/>
            </a:pPr>
            <a:endParaRPr lang="es-MX" sz="800" b="1" dirty="0" smtClean="0"/>
          </a:p>
          <a:p>
            <a:pPr marL="114300" indent="0" algn="ctr">
              <a:buFont typeface="Arial" pitchFamily="34" charset="0"/>
              <a:buNone/>
            </a:pPr>
            <a:r>
              <a:rPr lang="es-MX" sz="1600" b="1" dirty="0" smtClean="0"/>
              <a:t>H. AYUNTAMIENTO MUNICIPAL CONSTITUCIONAL</a:t>
            </a:r>
            <a:endParaRPr lang="es-MX" sz="1600" dirty="0" smtClean="0"/>
          </a:p>
          <a:p>
            <a:pPr marL="114300" indent="0" algn="ctr">
              <a:buFont typeface="Arial" pitchFamily="34" charset="0"/>
              <a:buNone/>
            </a:pPr>
            <a:r>
              <a:rPr lang="es-MX" sz="1600" b="1" dirty="0" smtClean="0"/>
              <a:t>COMITÁN DE DOMÍNGUEZ CHIAPAS 2015-2018</a:t>
            </a:r>
            <a:endParaRPr lang="es-MX" sz="1600" dirty="0" smtClean="0"/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Font typeface="Arial" pitchFamily="34" charset="0"/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748058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60" y="7738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Reuniones de trabajo</a:t>
            </a:r>
            <a:endParaRPr lang="es-MX" sz="4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16" y="1916832"/>
            <a:ext cx="3972636" cy="31855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68960"/>
            <a:ext cx="4132000" cy="358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731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2132856"/>
            <a:ext cx="6769879" cy="2079104"/>
          </a:xfrm>
        </p:spPr>
        <p:txBody>
          <a:bodyPr>
            <a:noAutofit/>
          </a:bodyPr>
          <a:lstStyle/>
          <a:p>
            <a:pPr algn="ctr"/>
            <a:r>
              <a:rPr lang="es-MX" sz="44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RECORRIDO DE BARRIOS</a:t>
            </a:r>
            <a:endParaRPr lang="es-MX" sz="44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1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2488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26384" y="-166834"/>
            <a:ext cx="9144000" cy="143559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sz="1600" b="1" dirty="0" smtClean="0"/>
          </a:p>
          <a:p>
            <a:pPr marL="114300" indent="0" algn="ctr">
              <a:buNone/>
            </a:pPr>
            <a:endParaRPr lang="es-MX" sz="800" b="1" dirty="0" smtClean="0"/>
          </a:p>
          <a:p>
            <a:pPr marL="114300" indent="0" algn="ctr">
              <a:buNone/>
            </a:pPr>
            <a:r>
              <a:rPr lang="es-MX" sz="1600" b="1" dirty="0" smtClean="0"/>
              <a:t>H. AYUNTAMIENTO </a:t>
            </a:r>
            <a:r>
              <a:rPr lang="es-MX" sz="1600" b="1" dirty="0"/>
              <a:t>MUNICIPAL CONSTITUCIONAL</a:t>
            </a:r>
            <a:endParaRPr lang="es-MX" sz="1600" dirty="0"/>
          </a:p>
          <a:p>
            <a:pPr marL="114300" indent="0" algn="ctr">
              <a:buNone/>
            </a:pPr>
            <a:r>
              <a:rPr lang="es-MX" sz="1600" b="1" dirty="0"/>
              <a:t>COMITÁN DE DOMÍNGUEZ CHIAPAS 2015-2018</a:t>
            </a:r>
            <a:endParaRPr lang="es-MX" sz="1600" dirty="0"/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15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  <a:p>
            <a:pPr marL="114300" indent="0" algn="just">
              <a:buClr>
                <a:schemeClr val="tx1"/>
              </a:buClr>
              <a:buNone/>
            </a:pPr>
            <a:endParaRPr lang="es-MX" sz="2000" dirty="0" smtClean="0">
              <a:latin typeface="Bookman Old Style" panose="02050604050505020204" pitchFamily="18" charset="0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104" y="1131356"/>
            <a:ext cx="8413327" cy="785476"/>
          </a:xfrm>
        </p:spPr>
        <p:txBody>
          <a:bodyPr>
            <a:noAutofit/>
          </a:bodyPr>
          <a:lstStyle/>
          <a:p>
            <a:pPr algn="ctr"/>
            <a:r>
              <a:rPr lang="es-MX" sz="32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RECORRIDOS </a:t>
            </a:r>
            <a:r>
              <a:rPr lang="es-MX" sz="3200" dirty="0">
                <a:solidFill>
                  <a:schemeClr val="tx1"/>
                </a:solidFill>
                <a:latin typeface="Algerian" panose="04020705040A02060702" pitchFamily="82" charset="0"/>
              </a:rPr>
              <a:t>A LOS BARRIOS</a:t>
            </a:r>
          </a:p>
        </p:txBody>
      </p:sp>
      <p:pic>
        <p:nvPicPr>
          <p:cNvPr id="7" name="Picture 5" descr="C:\Users\soniamargot\Desktop\LOGOS SALUD\logo sal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1724781" cy="1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130229"/>
            <a:ext cx="2232247" cy="85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467544" y="1954544"/>
            <a:ext cx="3960440" cy="35626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MX" sz="1600" b="1" kern="50" dirty="0" smtClean="0">
                <a:latin typeface="Arial"/>
                <a:ea typeface="Calibri"/>
                <a:cs typeface="Times New Roman"/>
              </a:rPr>
              <a:t>BARRIOS: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NICALOCOK.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MARIANO N RUIZ.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BELISARIO DOMÍNGUEZ.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CHICHIMA CONCEPCIÓN.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CRISTÓBAL COLON.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CHICHIMA PARAÍSO.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LINDA VISTA.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CUMPATA.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YALCHIVOL.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JERUSALÉN.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LA CIÉNEGA.</a:t>
            </a:r>
          </a:p>
          <a:p>
            <a:pPr algn="just"/>
            <a:endParaRPr lang="es-MX" sz="1600" kern="5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716016" y="2672812"/>
            <a:ext cx="3322515" cy="212615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MX" sz="1600" b="1" kern="50" dirty="0" smtClean="0">
                <a:latin typeface="Arial"/>
                <a:ea typeface="Calibri"/>
                <a:cs typeface="Times New Roman"/>
              </a:rPr>
              <a:t>ALBERGES:</a:t>
            </a:r>
            <a:endParaRPr lang="es-MX" sz="1600" kern="50" dirty="0" smtClean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VINO CELESTEAL.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>
                <a:latin typeface="Arial"/>
                <a:ea typeface="Calibri"/>
                <a:cs typeface="Times New Roman"/>
              </a:rPr>
              <a:t>UN CAMINO HACIA LA </a:t>
            </a:r>
            <a:r>
              <a:rPr lang="es-MX" sz="1600" kern="50" dirty="0" smtClean="0">
                <a:latin typeface="Arial"/>
                <a:ea typeface="Calibri"/>
                <a:cs typeface="Times New Roman"/>
              </a:rPr>
              <a:t>LUZ.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VINO CELESTEAL II.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GRUPO JOVENES NUEVO AMANECER.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kern="50" dirty="0" smtClean="0">
                <a:latin typeface="Arial"/>
                <a:ea typeface="Calibri"/>
                <a:cs typeface="Times New Roman"/>
              </a:rPr>
              <a:t>SINSAHAN.</a:t>
            </a:r>
            <a:endParaRPr lang="es-MX" sz="1600" kern="50" dirty="0"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3561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1577</TotalTime>
  <Words>865</Words>
  <Application>Microsoft Office PowerPoint</Application>
  <PresentationFormat>Presentación en pantalla (4:3)</PresentationFormat>
  <Paragraphs>383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39" baseType="lpstr">
      <vt:lpstr>Adyacencia</vt:lpstr>
      <vt:lpstr>1_Adyacencia</vt:lpstr>
      <vt:lpstr>   </vt:lpstr>
      <vt:lpstr>Presentación de PowerPoint</vt:lpstr>
      <vt:lpstr>Presentación de PowerPoint</vt:lpstr>
      <vt:lpstr>Presentación de PowerPoint</vt:lpstr>
      <vt:lpstr>Reuniones de trabajo</vt:lpstr>
      <vt:lpstr>Presentación de PowerPoint</vt:lpstr>
      <vt:lpstr>Reuniones de trabajo</vt:lpstr>
      <vt:lpstr>RECORRIDO DE BARRIOS</vt:lpstr>
      <vt:lpstr>RECORRIDOS A LOS BARRIOS</vt:lpstr>
      <vt:lpstr>ACCIONES REALIZADAS</vt:lpstr>
      <vt:lpstr>ACCIONES REALIZADAS</vt:lpstr>
      <vt:lpstr>LOCALIDADES VISITADAS CON MONITOREO DE COLORO</vt:lpstr>
      <vt:lpstr> </vt:lpstr>
      <vt:lpstr>OPERATIVOS </vt:lpstr>
      <vt:lpstr>ACCIONES</vt:lpstr>
      <vt:lpstr>ATENCIONES</vt:lpstr>
      <vt:lpstr>SOLICITUDES</vt:lpstr>
      <vt:lpstr>Descacharrizacion   y  fumigaciones</vt:lpstr>
      <vt:lpstr>Presentación de PowerPoint</vt:lpstr>
      <vt:lpstr>Presentación de PowerPoint</vt:lpstr>
      <vt:lpstr>Presentación de PowerPoint</vt:lpstr>
      <vt:lpstr>Presentación de PowerPoint</vt:lpstr>
      <vt:lpstr>CAMPAÑAS MÉDICAS</vt:lpstr>
      <vt:lpstr>Barrios y localidades beneficiados</vt:lpstr>
      <vt:lpstr>Presentación de PowerPoint</vt:lpstr>
      <vt:lpstr>CONSULTAS REALIZADAS  EN LA ZONA DE TOLERANCIA </vt:lpstr>
      <vt:lpstr>REUNION DE LA ZONA DE TOLERANCIA</vt:lpstr>
      <vt:lpstr>VERIFICACIONES </vt:lpstr>
      <vt:lpstr>PLATICAS INFORMATIVAS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avances de junio a la fecha</dc:title>
  <dc:creator>daniela ramirez</dc:creator>
  <cp:lastModifiedBy>Luffi</cp:lastModifiedBy>
  <cp:revision>223</cp:revision>
  <dcterms:created xsi:type="dcterms:W3CDTF">2016-10-20T19:40:46Z</dcterms:created>
  <dcterms:modified xsi:type="dcterms:W3CDTF">2016-12-05T16:37:24Z</dcterms:modified>
</cp:coreProperties>
</file>